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64" r:id="rId4"/>
    <p:sldId id="271" r:id="rId5"/>
    <p:sldId id="265" r:id="rId6"/>
    <p:sldId id="278" r:id="rId7"/>
    <p:sldId id="273" r:id="rId8"/>
    <p:sldId id="274" r:id="rId9"/>
    <p:sldId id="279" r:id="rId10"/>
    <p:sldId id="275" r:id="rId11"/>
    <p:sldId id="270" r:id="rId12"/>
    <p:sldId id="276" r:id="rId13"/>
    <p:sldId id="268" r:id="rId14"/>
    <p:sldId id="277" r:id="rId15"/>
    <p:sldId id="267" r:id="rId16"/>
    <p:sldId id="28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9"/>
    <p:restoredTop sz="94164"/>
  </p:normalViewPr>
  <p:slideViewPr>
    <p:cSldViewPr snapToGrid="0">
      <p:cViewPr varScale="1">
        <p:scale>
          <a:sx n="103" d="100"/>
          <a:sy n="103" d="100"/>
        </p:scale>
        <p:origin x="1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4F59EC-DB46-470B-9944-1706B250E98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3F4659-D274-4D91-B705-1346E03C08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u="none" dirty="0"/>
            <a:t>SUPPLY OF DATA </a:t>
          </a:r>
        </a:p>
      </dgm:t>
    </dgm:pt>
    <dgm:pt modelId="{2ED31E0C-3807-4CC2-A0DB-E5FBA35E95DA}" type="parTrans" cxnId="{E4763510-DB3F-4744-8EB5-7249CA64BB40}">
      <dgm:prSet/>
      <dgm:spPr/>
      <dgm:t>
        <a:bodyPr/>
        <a:lstStyle/>
        <a:p>
          <a:endParaRPr lang="en-US"/>
        </a:p>
      </dgm:t>
    </dgm:pt>
    <dgm:pt modelId="{4D26CFA1-B6CC-4D5F-9E13-C59FF3C48481}" type="sibTrans" cxnId="{E4763510-DB3F-4744-8EB5-7249CA64BB40}">
      <dgm:prSet/>
      <dgm:spPr/>
      <dgm:t>
        <a:bodyPr/>
        <a:lstStyle/>
        <a:p>
          <a:endParaRPr lang="en-US"/>
        </a:p>
      </dgm:t>
    </dgm:pt>
    <dgm:pt modelId="{4575E5A1-70CF-4795-AF17-ABE3E7F3F25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/>
            <a:t>AGGREGATING MULTIPLE DATA SETS WITH UNIQUE MEASUREMENTS</a:t>
          </a:r>
          <a:endParaRPr lang="en-US" sz="2000" dirty="0"/>
        </a:p>
      </dgm:t>
    </dgm:pt>
    <dgm:pt modelId="{E63B5872-EF0C-46B7-9256-5B654D045A2E}" type="parTrans" cxnId="{8F8AD241-0FFA-4DD4-BDCE-8FA2A7C32F61}">
      <dgm:prSet/>
      <dgm:spPr/>
      <dgm:t>
        <a:bodyPr/>
        <a:lstStyle/>
        <a:p>
          <a:endParaRPr lang="en-US"/>
        </a:p>
      </dgm:t>
    </dgm:pt>
    <dgm:pt modelId="{E0176350-68DF-4611-B447-2AE1975BD5E9}" type="sibTrans" cxnId="{8F8AD241-0FFA-4DD4-BDCE-8FA2A7C32F61}">
      <dgm:prSet/>
      <dgm:spPr/>
      <dgm:t>
        <a:bodyPr/>
        <a:lstStyle/>
        <a:p>
          <a:endParaRPr lang="en-US"/>
        </a:p>
      </dgm:t>
    </dgm:pt>
    <dgm:pt modelId="{09EB6E88-F609-405E-9DAC-F18D2F1A28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/>
            <a:t>-GEOGRAPHICALLY</a:t>
          </a:r>
        </a:p>
        <a:p>
          <a:pPr>
            <a:lnSpc>
              <a:spcPct val="100000"/>
            </a:lnSpc>
            <a:defRPr cap="all"/>
          </a:pPr>
          <a:r>
            <a:rPr lang="en-US" sz="2000" b="1" dirty="0"/>
            <a:t>-LACK OF REPORTING</a:t>
          </a:r>
        </a:p>
        <a:p>
          <a:pPr>
            <a:lnSpc>
              <a:spcPct val="100000"/>
            </a:lnSpc>
            <a:defRPr cap="all"/>
          </a:pPr>
          <a:r>
            <a:rPr lang="en-US" sz="2000" b="1" dirty="0"/>
            <a:t>-MECHANICS OF WASTEWATER PROCESSING </a:t>
          </a:r>
          <a:endParaRPr lang="en-US" sz="2000" dirty="0"/>
        </a:p>
      </dgm:t>
    </dgm:pt>
    <dgm:pt modelId="{29B88475-AD60-4958-9A8D-8793C334A736}" type="parTrans" cxnId="{B76DF1BD-B97D-4560-9A2D-FEC4E17DE468}">
      <dgm:prSet/>
      <dgm:spPr/>
      <dgm:t>
        <a:bodyPr/>
        <a:lstStyle/>
        <a:p>
          <a:endParaRPr lang="en-US"/>
        </a:p>
      </dgm:t>
    </dgm:pt>
    <dgm:pt modelId="{17035E7F-CB8B-4AC4-ADE6-DA77CB879A98}" type="sibTrans" cxnId="{B76DF1BD-B97D-4560-9A2D-FEC4E17DE468}">
      <dgm:prSet/>
      <dgm:spPr/>
      <dgm:t>
        <a:bodyPr/>
        <a:lstStyle/>
        <a:p>
          <a:endParaRPr lang="en-US"/>
        </a:p>
      </dgm:t>
    </dgm:pt>
    <dgm:pt modelId="{5D7A33FD-D27D-45A0-B5B2-1B9C0AB01171}" type="pres">
      <dgm:prSet presAssocID="{2D4F59EC-DB46-470B-9944-1706B250E98C}" presName="root" presStyleCnt="0">
        <dgm:presLayoutVars>
          <dgm:dir/>
          <dgm:resizeHandles val="exact"/>
        </dgm:presLayoutVars>
      </dgm:prSet>
      <dgm:spPr/>
    </dgm:pt>
    <dgm:pt modelId="{DC9A1A16-D889-490B-BF16-619AA3EB4BB7}" type="pres">
      <dgm:prSet presAssocID="{4575E5A1-70CF-4795-AF17-ABE3E7F3F25A}" presName="compNode" presStyleCnt="0"/>
      <dgm:spPr/>
    </dgm:pt>
    <dgm:pt modelId="{F64FD570-AB8A-4651-84C8-EC6B1C9152F5}" type="pres">
      <dgm:prSet presAssocID="{4575E5A1-70CF-4795-AF17-ABE3E7F3F25A}" presName="iconBgRect" presStyleLbl="bgShp" presStyleIdx="0" presStyleCnt="3"/>
      <dgm:spPr/>
    </dgm:pt>
    <dgm:pt modelId="{20F35D41-375C-4866-9387-10E004AA7EF2}" type="pres">
      <dgm:prSet presAssocID="{4575E5A1-70CF-4795-AF17-ABE3E7F3F2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CAFB323-D4D6-4752-BA3F-69B462EBDAE5}" type="pres">
      <dgm:prSet presAssocID="{4575E5A1-70CF-4795-AF17-ABE3E7F3F25A}" presName="spaceRect" presStyleCnt="0"/>
      <dgm:spPr/>
    </dgm:pt>
    <dgm:pt modelId="{D23048A4-9D68-46B9-9874-DFAE97F7D441}" type="pres">
      <dgm:prSet presAssocID="{4575E5A1-70CF-4795-AF17-ABE3E7F3F25A}" presName="textRect" presStyleLbl="revTx" presStyleIdx="0" presStyleCnt="3">
        <dgm:presLayoutVars>
          <dgm:chMax val="1"/>
          <dgm:chPref val="1"/>
        </dgm:presLayoutVars>
      </dgm:prSet>
      <dgm:spPr/>
    </dgm:pt>
    <dgm:pt modelId="{1D94FF3A-A925-4BBA-A541-27CE784A7883}" type="pres">
      <dgm:prSet presAssocID="{E0176350-68DF-4611-B447-2AE1975BD5E9}" presName="sibTrans" presStyleCnt="0"/>
      <dgm:spPr/>
    </dgm:pt>
    <dgm:pt modelId="{9820DDF2-E222-4F4A-89A7-D15B833F1210}" type="pres">
      <dgm:prSet presAssocID="{6F3F4659-D274-4D91-B705-1346E03C08C6}" presName="compNode" presStyleCnt="0"/>
      <dgm:spPr/>
    </dgm:pt>
    <dgm:pt modelId="{39B2EA9A-272E-4612-B55C-075DFD46AAA0}" type="pres">
      <dgm:prSet presAssocID="{6F3F4659-D274-4D91-B705-1346E03C08C6}" presName="iconBgRect" presStyleLbl="bgShp" presStyleIdx="1" presStyleCnt="3"/>
      <dgm:spPr/>
    </dgm:pt>
    <dgm:pt modelId="{179C12E0-EBBB-406E-AD32-630C86AF3037}" type="pres">
      <dgm:prSet presAssocID="{6F3F4659-D274-4D91-B705-1346E03C08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58894AB-39EB-40B9-BB3D-ADEC5D57C1DF}" type="pres">
      <dgm:prSet presAssocID="{6F3F4659-D274-4D91-B705-1346E03C08C6}" presName="spaceRect" presStyleCnt="0"/>
      <dgm:spPr/>
    </dgm:pt>
    <dgm:pt modelId="{D03EC6FA-F622-4B3C-ABE8-496FEA8138FE}" type="pres">
      <dgm:prSet presAssocID="{6F3F4659-D274-4D91-B705-1346E03C08C6}" presName="textRect" presStyleLbl="revTx" presStyleIdx="1" presStyleCnt="3">
        <dgm:presLayoutVars>
          <dgm:chMax val="1"/>
          <dgm:chPref val="1"/>
        </dgm:presLayoutVars>
      </dgm:prSet>
      <dgm:spPr/>
    </dgm:pt>
    <dgm:pt modelId="{B2244D40-5C96-4B93-8FF4-D6F1884DD642}" type="pres">
      <dgm:prSet presAssocID="{4D26CFA1-B6CC-4D5F-9E13-C59FF3C48481}" presName="sibTrans" presStyleCnt="0"/>
      <dgm:spPr/>
    </dgm:pt>
    <dgm:pt modelId="{D85BD093-95F8-4A71-97C7-547944EE075B}" type="pres">
      <dgm:prSet presAssocID="{09EB6E88-F609-405E-9DAC-F18D2F1A2877}" presName="compNode" presStyleCnt="0"/>
      <dgm:spPr/>
    </dgm:pt>
    <dgm:pt modelId="{145ED1CE-9576-4C15-9E84-CF692903E19F}" type="pres">
      <dgm:prSet presAssocID="{09EB6E88-F609-405E-9DAC-F18D2F1A2877}" presName="iconBgRect" presStyleLbl="bgShp" presStyleIdx="2" presStyleCnt="3"/>
      <dgm:spPr/>
    </dgm:pt>
    <dgm:pt modelId="{217D286A-B8B0-45F4-A780-42BE9457EE09}" type="pres">
      <dgm:prSet presAssocID="{09EB6E88-F609-405E-9DAC-F18D2F1A287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AB6DA06-B72D-4065-A526-DF310E3B7523}" type="pres">
      <dgm:prSet presAssocID="{09EB6E88-F609-405E-9DAC-F18D2F1A2877}" presName="spaceRect" presStyleCnt="0"/>
      <dgm:spPr/>
    </dgm:pt>
    <dgm:pt modelId="{568A19DD-4CA6-464C-9ED2-269E8B8F8AAD}" type="pres">
      <dgm:prSet presAssocID="{09EB6E88-F609-405E-9DAC-F18D2F1A287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763510-DB3F-4744-8EB5-7249CA64BB40}" srcId="{2D4F59EC-DB46-470B-9944-1706B250E98C}" destId="{6F3F4659-D274-4D91-B705-1346E03C08C6}" srcOrd="1" destOrd="0" parTransId="{2ED31E0C-3807-4CC2-A0DB-E5FBA35E95DA}" sibTransId="{4D26CFA1-B6CC-4D5F-9E13-C59FF3C48481}"/>
    <dgm:cxn modelId="{B175DC2B-F090-4C80-B85F-4B8627964AF6}" type="presOf" srcId="{2D4F59EC-DB46-470B-9944-1706B250E98C}" destId="{5D7A33FD-D27D-45A0-B5B2-1B9C0AB01171}" srcOrd="0" destOrd="0" presId="urn:microsoft.com/office/officeart/2018/5/layout/IconCircleLabelList"/>
    <dgm:cxn modelId="{8F8AD241-0FFA-4DD4-BDCE-8FA2A7C32F61}" srcId="{2D4F59EC-DB46-470B-9944-1706B250E98C}" destId="{4575E5A1-70CF-4795-AF17-ABE3E7F3F25A}" srcOrd="0" destOrd="0" parTransId="{E63B5872-EF0C-46B7-9256-5B654D045A2E}" sibTransId="{E0176350-68DF-4611-B447-2AE1975BD5E9}"/>
    <dgm:cxn modelId="{70797369-1E12-E54F-B9F2-43259CABED19}" type="presOf" srcId="{09EB6E88-F609-405E-9DAC-F18D2F1A2877}" destId="{568A19DD-4CA6-464C-9ED2-269E8B8F8AAD}" srcOrd="0" destOrd="0" presId="urn:microsoft.com/office/officeart/2018/5/layout/IconCircleLabelList"/>
    <dgm:cxn modelId="{7E86C1B2-7A27-E34E-91D1-9A8AF2004B41}" type="presOf" srcId="{4575E5A1-70CF-4795-AF17-ABE3E7F3F25A}" destId="{D23048A4-9D68-46B9-9874-DFAE97F7D441}" srcOrd="0" destOrd="0" presId="urn:microsoft.com/office/officeart/2018/5/layout/IconCircleLabelList"/>
    <dgm:cxn modelId="{B76DF1BD-B97D-4560-9A2D-FEC4E17DE468}" srcId="{2D4F59EC-DB46-470B-9944-1706B250E98C}" destId="{09EB6E88-F609-405E-9DAC-F18D2F1A2877}" srcOrd="2" destOrd="0" parTransId="{29B88475-AD60-4958-9A8D-8793C334A736}" sibTransId="{17035E7F-CB8B-4AC4-ADE6-DA77CB879A98}"/>
    <dgm:cxn modelId="{B79173DD-439B-104C-8C50-7B2953F9828F}" type="presOf" srcId="{6F3F4659-D274-4D91-B705-1346E03C08C6}" destId="{D03EC6FA-F622-4B3C-ABE8-496FEA8138FE}" srcOrd="0" destOrd="0" presId="urn:microsoft.com/office/officeart/2018/5/layout/IconCircleLabelList"/>
    <dgm:cxn modelId="{3979554D-B359-D746-B887-BFD81C0EB6FC}" type="presParOf" srcId="{5D7A33FD-D27D-45A0-B5B2-1B9C0AB01171}" destId="{DC9A1A16-D889-490B-BF16-619AA3EB4BB7}" srcOrd="0" destOrd="0" presId="urn:microsoft.com/office/officeart/2018/5/layout/IconCircleLabelList"/>
    <dgm:cxn modelId="{2B6B846A-4452-8E40-9545-4ACE6804A410}" type="presParOf" srcId="{DC9A1A16-D889-490B-BF16-619AA3EB4BB7}" destId="{F64FD570-AB8A-4651-84C8-EC6B1C9152F5}" srcOrd="0" destOrd="0" presId="urn:microsoft.com/office/officeart/2018/5/layout/IconCircleLabelList"/>
    <dgm:cxn modelId="{B0B475FA-036A-354E-ABD9-7817DCC15E45}" type="presParOf" srcId="{DC9A1A16-D889-490B-BF16-619AA3EB4BB7}" destId="{20F35D41-375C-4866-9387-10E004AA7EF2}" srcOrd="1" destOrd="0" presId="urn:microsoft.com/office/officeart/2018/5/layout/IconCircleLabelList"/>
    <dgm:cxn modelId="{DFE17E41-458F-7146-96E4-0BD51BEB556B}" type="presParOf" srcId="{DC9A1A16-D889-490B-BF16-619AA3EB4BB7}" destId="{ECAFB323-D4D6-4752-BA3F-69B462EBDAE5}" srcOrd="2" destOrd="0" presId="urn:microsoft.com/office/officeart/2018/5/layout/IconCircleLabelList"/>
    <dgm:cxn modelId="{7763E94A-CD35-F049-82B2-3E042EFBF244}" type="presParOf" srcId="{DC9A1A16-D889-490B-BF16-619AA3EB4BB7}" destId="{D23048A4-9D68-46B9-9874-DFAE97F7D441}" srcOrd="3" destOrd="0" presId="urn:microsoft.com/office/officeart/2018/5/layout/IconCircleLabelList"/>
    <dgm:cxn modelId="{485D9949-AFCB-FD4F-A78F-B2F02564C078}" type="presParOf" srcId="{5D7A33FD-D27D-45A0-B5B2-1B9C0AB01171}" destId="{1D94FF3A-A925-4BBA-A541-27CE784A7883}" srcOrd="1" destOrd="0" presId="urn:microsoft.com/office/officeart/2018/5/layout/IconCircleLabelList"/>
    <dgm:cxn modelId="{61453638-28CF-EC47-A52D-ECDAE3ECE072}" type="presParOf" srcId="{5D7A33FD-D27D-45A0-B5B2-1B9C0AB01171}" destId="{9820DDF2-E222-4F4A-89A7-D15B833F1210}" srcOrd="2" destOrd="0" presId="urn:microsoft.com/office/officeart/2018/5/layout/IconCircleLabelList"/>
    <dgm:cxn modelId="{136F99B3-EFD7-B642-AA76-5E3BEDFE78D8}" type="presParOf" srcId="{9820DDF2-E222-4F4A-89A7-D15B833F1210}" destId="{39B2EA9A-272E-4612-B55C-075DFD46AAA0}" srcOrd="0" destOrd="0" presId="urn:microsoft.com/office/officeart/2018/5/layout/IconCircleLabelList"/>
    <dgm:cxn modelId="{33D4DC6D-A8F2-6143-9FF8-25A17DCBA3D6}" type="presParOf" srcId="{9820DDF2-E222-4F4A-89A7-D15B833F1210}" destId="{179C12E0-EBBB-406E-AD32-630C86AF3037}" srcOrd="1" destOrd="0" presId="urn:microsoft.com/office/officeart/2018/5/layout/IconCircleLabelList"/>
    <dgm:cxn modelId="{66462782-C122-3F49-9012-F470E5C9F579}" type="presParOf" srcId="{9820DDF2-E222-4F4A-89A7-D15B833F1210}" destId="{158894AB-39EB-40B9-BB3D-ADEC5D57C1DF}" srcOrd="2" destOrd="0" presId="urn:microsoft.com/office/officeart/2018/5/layout/IconCircleLabelList"/>
    <dgm:cxn modelId="{17381E86-8DF6-3C4F-B5B2-8260F9D0E76A}" type="presParOf" srcId="{9820DDF2-E222-4F4A-89A7-D15B833F1210}" destId="{D03EC6FA-F622-4B3C-ABE8-496FEA8138FE}" srcOrd="3" destOrd="0" presId="urn:microsoft.com/office/officeart/2018/5/layout/IconCircleLabelList"/>
    <dgm:cxn modelId="{3D59C939-97E6-FD42-85A5-CB6DECD8DB9E}" type="presParOf" srcId="{5D7A33FD-D27D-45A0-B5B2-1B9C0AB01171}" destId="{B2244D40-5C96-4B93-8FF4-D6F1884DD642}" srcOrd="3" destOrd="0" presId="urn:microsoft.com/office/officeart/2018/5/layout/IconCircleLabelList"/>
    <dgm:cxn modelId="{F16AEAB5-F433-9849-8470-0F3D927BE61F}" type="presParOf" srcId="{5D7A33FD-D27D-45A0-B5B2-1B9C0AB01171}" destId="{D85BD093-95F8-4A71-97C7-547944EE075B}" srcOrd="4" destOrd="0" presId="urn:microsoft.com/office/officeart/2018/5/layout/IconCircleLabelList"/>
    <dgm:cxn modelId="{2371A309-6FCA-F745-9ED2-17FB0C8FC640}" type="presParOf" srcId="{D85BD093-95F8-4A71-97C7-547944EE075B}" destId="{145ED1CE-9576-4C15-9E84-CF692903E19F}" srcOrd="0" destOrd="0" presId="urn:microsoft.com/office/officeart/2018/5/layout/IconCircleLabelList"/>
    <dgm:cxn modelId="{FBBB0E93-438B-1140-AFF0-9D960101DC9D}" type="presParOf" srcId="{D85BD093-95F8-4A71-97C7-547944EE075B}" destId="{217D286A-B8B0-45F4-A780-42BE9457EE09}" srcOrd="1" destOrd="0" presId="urn:microsoft.com/office/officeart/2018/5/layout/IconCircleLabelList"/>
    <dgm:cxn modelId="{BC60D50B-C32B-2A46-B236-CFD5D196DC58}" type="presParOf" srcId="{D85BD093-95F8-4A71-97C7-547944EE075B}" destId="{AAB6DA06-B72D-4065-A526-DF310E3B7523}" srcOrd="2" destOrd="0" presId="urn:microsoft.com/office/officeart/2018/5/layout/IconCircleLabelList"/>
    <dgm:cxn modelId="{1F9B6A8F-C0C3-054D-A261-D697978E5A0E}" type="presParOf" srcId="{D85BD093-95F8-4A71-97C7-547944EE075B}" destId="{568A19DD-4CA6-464C-9ED2-269E8B8F8AA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FD570-AB8A-4651-84C8-EC6B1C9152F5}">
      <dsp:nvSpPr>
        <dsp:cNvPr id="0" name=""/>
        <dsp:cNvSpPr/>
      </dsp:nvSpPr>
      <dsp:spPr>
        <a:xfrm>
          <a:off x="639365" y="268145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35D41-375C-4866-9387-10E004AA7EF2}">
      <dsp:nvSpPr>
        <dsp:cNvPr id="0" name=""/>
        <dsp:cNvSpPr/>
      </dsp:nvSpPr>
      <dsp:spPr>
        <a:xfrm>
          <a:off x="1063490" y="692270"/>
          <a:ext cx="1141874" cy="11418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048A4-9D68-46B9-9874-DFAE97F7D441}">
      <dsp:nvSpPr>
        <dsp:cNvPr id="0" name=""/>
        <dsp:cNvSpPr/>
      </dsp:nvSpPr>
      <dsp:spPr>
        <a:xfrm>
          <a:off x="3177" y="2878145"/>
          <a:ext cx="3262500" cy="130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AGGREGATING MULTIPLE DATA SETS WITH UNIQUE MEASUREMENTS</a:t>
          </a:r>
          <a:endParaRPr lang="en-US" sz="2000" kern="1200" dirty="0"/>
        </a:p>
      </dsp:txBody>
      <dsp:txXfrm>
        <a:off x="3177" y="2878145"/>
        <a:ext cx="3262500" cy="1300781"/>
      </dsp:txXfrm>
    </dsp:sp>
    <dsp:sp modelId="{39B2EA9A-272E-4612-B55C-075DFD46AAA0}">
      <dsp:nvSpPr>
        <dsp:cNvPr id="0" name=""/>
        <dsp:cNvSpPr/>
      </dsp:nvSpPr>
      <dsp:spPr>
        <a:xfrm>
          <a:off x="4472802" y="268145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C12E0-EBBB-406E-AD32-630C86AF3037}">
      <dsp:nvSpPr>
        <dsp:cNvPr id="0" name=""/>
        <dsp:cNvSpPr/>
      </dsp:nvSpPr>
      <dsp:spPr>
        <a:xfrm>
          <a:off x="4896927" y="692270"/>
          <a:ext cx="1141874" cy="11418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EC6FA-F622-4B3C-ABE8-496FEA8138FE}">
      <dsp:nvSpPr>
        <dsp:cNvPr id="0" name=""/>
        <dsp:cNvSpPr/>
      </dsp:nvSpPr>
      <dsp:spPr>
        <a:xfrm>
          <a:off x="3836615" y="2878145"/>
          <a:ext cx="3262500" cy="130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u="none" kern="1200" dirty="0"/>
            <a:t>SUPPLY OF DATA </a:t>
          </a:r>
        </a:p>
      </dsp:txBody>
      <dsp:txXfrm>
        <a:off x="3836615" y="2878145"/>
        <a:ext cx="3262500" cy="1300781"/>
      </dsp:txXfrm>
    </dsp:sp>
    <dsp:sp modelId="{145ED1CE-9576-4C15-9E84-CF692903E19F}">
      <dsp:nvSpPr>
        <dsp:cNvPr id="0" name=""/>
        <dsp:cNvSpPr/>
      </dsp:nvSpPr>
      <dsp:spPr>
        <a:xfrm>
          <a:off x="8306240" y="268145"/>
          <a:ext cx="1990125" cy="1990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D286A-B8B0-45F4-A780-42BE9457EE09}">
      <dsp:nvSpPr>
        <dsp:cNvPr id="0" name=""/>
        <dsp:cNvSpPr/>
      </dsp:nvSpPr>
      <dsp:spPr>
        <a:xfrm>
          <a:off x="8730365" y="692270"/>
          <a:ext cx="1141874" cy="11418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A19DD-4CA6-464C-9ED2-269E8B8F8AAD}">
      <dsp:nvSpPr>
        <dsp:cNvPr id="0" name=""/>
        <dsp:cNvSpPr/>
      </dsp:nvSpPr>
      <dsp:spPr>
        <a:xfrm>
          <a:off x="7670052" y="2878145"/>
          <a:ext cx="3262500" cy="130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-GEOGRAPHICALLY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-LACK OF REPORTING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-MECHANICS OF WASTEWATER PROCESSING </a:t>
          </a:r>
          <a:endParaRPr lang="en-US" sz="2000" kern="1200" dirty="0"/>
        </a:p>
      </dsp:txBody>
      <dsp:txXfrm>
        <a:off x="7670052" y="2878145"/>
        <a:ext cx="3262500" cy="1300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5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si-eredman/project_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Flowing water">
            <a:extLst>
              <a:ext uri="{FF2B5EF4-FFF2-40B4-BE49-F238E27FC236}">
                <a16:creationId xmlns:a16="http://schemas.microsoft.com/office/drawing/2014/main" id="{09B4D754-756C-F4BC-7FAE-4589C27745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23226" b="1752"/>
          <a:stretch/>
        </p:blipFill>
        <p:spPr>
          <a:xfrm>
            <a:off x="3611" y="-30423"/>
            <a:ext cx="12188389" cy="685799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9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91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DA1B2F-2632-2680-FE27-45C95A338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587625"/>
            <a:ext cx="6858000" cy="5553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A RIVER RUNS THROUGH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2D655-DEA8-00B5-3BC1-58E683B0A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142984"/>
            <a:ext cx="6857999" cy="1412084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10000"/>
              </a:lnSpc>
            </a:pPr>
            <a:r>
              <a:rPr lang="en-US" sz="1800" b="1" dirty="0"/>
              <a:t>THE STORY OF COVID AND WASTEWATER</a:t>
            </a:r>
          </a:p>
          <a:p>
            <a:pPr algn="ctr">
              <a:lnSpc>
                <a:spcPct val="110000"/>
              </a:lnSpc>
            </a:pPr>
            <a:r>
              <a:rPr lang="en-US" sz="1600" dirty="0"/>
              <a:t>ERIK REDMAN</a:t>
            </a:r>
          </a:p>
          <a:p>
            <a:pPr algn="ctr">
              <a:lnSpc>
                <a:spcPct val="110000"/>
              </a:lnSpc>
            </a:pPr>
            <a:r>
              <a:rPr lang="en-US" sz="1600" dirty="0"/>
              <a:t>TOM WELLS</a:t>
            </a:r>
          </a:p>
          <a:p>
            <a:pPr algn="ctr">
              <a:lnSpc>
                <a:spcPct val="110000"/>
              </a:lnSpc>
            </a:pPr>
            <a:r>
              <a:rPr lang="en-US" sz="1600" dirty="0"/>
              <a:t>DANA LEIFERT</a:t>
            </a:r>
          </a:p>
        </p:txBody>
      </p:sp>
    </p:spTree>
    <p:extLst>
      <p:ext uri="{BB962C8B-B14F-4D97-AF65-F5344CB8AC3E}">
        <p14:creationId xmlns:p14="http://schemas.microsoft.com/office/powerpoint/2010/main" val="155383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lose up of rack of test tubes with solution in lab">
            <a:extLst>
              <a:ext uri="{FF2B5EF4-FFF2-40B4-BE49-F238E27FC236}">
                <a16:creationId xmlns:a16="http://schemas.microsoft.com/office/drawing/2014/main" id="{AA2E9272-6740-CDC7-72AF-BCFEC5677C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8431" r="-1" b="727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C6DB41A9-254D-AD4F-3CF8-03C7CED76C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35" t="7835" r="8764" b="5500"/>
          <a:stretch/>
        </p:blipFill>
        <p:spPr>
          <a:xfrm>
            <a:off x="1828507" y="1263029"/>
            <a:ext cx="8512365" cy="444420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4FF7C478-6E69-3F27-E1C1-7240DFE6223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500" y="5852319"/>
            <a:ext cx="5829300" cy="83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8A1467-BDAE-A2D7-E0E5-16F071EEF4DB}"/>
              </a:ext>
            </a:extLst>
          </p:cNvPr>
          <p:cNvSpPr txBox="1"/>
          <p:nvPr/>
        </p:nvSpPr>
        <p:spPr>
          <a:xfrm>
            <a:off x="2732567" y="256381"/>
            <a:ext cx="6751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TOTAL ANTIGENS IN WASTEWATER AND COVID CASES BY STATE</a:t>
            </a:r>
          </a:p>
          <a:p>
            <a:pPr algn="ctr"/>
            <a:r>
              <a:rPr lang="en-US" sz="2000" b="1" dirty="0"/>
              <a:t>OCTOBER 2021 – MARCH 2022</a:t>
            </a:r>
          </a:p>
        </p:txBody>
      </p:sp>
    </p:spTree>
    <p:extLst>
      <p:ext uri="{BB962C8B-B14F-4D97-AF65-F5344CB8AC3E}">
        <p14:creationId xmlns:p14="http://schemas.microsoft.com/office/powerpoint/2010/main" val="265410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52607A-B330-7275-18C1-2620972560F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5132" r="1" b="1"/>
          <a:stretch/>
        </p:blipFill>
        <p:spPr>
          <a:xfrm>
            <a:off x="3068" y="1005"/>
            <a:ext cx="12188932" cy="685799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ECBA541B-E338-A48D-FBE5-C8CBEFF431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81" t="4359" r="8911"/>
          <a:stretch/>
        </p:blipFill>
        <p:spPr>
          <a:xfrm>
            <a:off x="1428750" y="1902998"/>
            <a:ext cx="4208181" cy="347325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 descr="A graph of covid cases&#10;&#10;Description automatically generated">
            <a:extLst>
              <a:ext uri="{FF2B5EF4-FFF2-40B4-BE49-F238E27FC236}">
                <a16:creationId xmlns:a16="http://schemas.microsoft.com/office/drawing/2014/main" id="{D073F1D9-95E7-2844-7A5E-912ECC1E92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86" t="6968" r="6763" b="2383"/>
          <a:stretch/>
        </p:blipFill>
        <p:spPr>
          <a:xfrm>
            <a:off x="5658450" y="1911818"/>
            <a:ext cx="4562343" cy="347324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ABC151-28AD-630E-E5B3-022C2B37D4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6462" y="5627368"/>
            <a:ext cx="3858459" cy="79591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C06E9A4-6290-A16E-ED90-2474C872EFF0}"/>
              </a:ext>
            </a:extLst>
          </p:cNvPr>
          <p:cNvSpPr txBox="1"/>
          <p:nvPr/>
        </p:nvSpPr>
        <p:spPr>
          <a:xfrm>
            <a:off x="1157288" y="1200219"/>
            <a:ext cx="4986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AVERAGE ANTIGENS FOUND IN WASTEWATER IN MASSACHUSETTES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9DFEF6-A40D-6DC2-D323-7EC9A2FF73EB}"/>
              </a:ext>
            </a:extLst>
          </p:cNvPr>
          <p:cNvSpPr txBox="1"/>
          <p:nvPr/>
        </p:nvSpPr>
        <p:spPr>
          <a:xfrm>
            <a:off x="6426495" y="1188382"/>
            <a:ext cx="3281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AVERAGE COVID CASES IN MASSACHUSTETTES</a:t>
            </a:r>
          </a:p>
        </p:txBody>
      </p:sp>
    </p:spTree>
    <p:extLst>
      <p:ext uri="{BB962C8B-B14F-4D97-AF65-F5344CB8AC3E}">
        <p14:creationId xmlns:p14="http://schemas.microsoft.com/office/powerpoint/2010/main" val="253371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cean reflecting">
            <a:extLst>
              <a:ext uri="{FF2B5EF4-FFF2-40B4-BE49-F238E27FC236}">
                <a16:creationId xmlns:a16="http://schemas.microsoft.com/office/drawing/2014/main" id="{2E4B1CC1-EA12-368C-1749-4E295FD90E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-1" b="15708"/>
          <a:stretch/>
        </p:blipFill>
        <p:spPr>
          <a:xfrm>
            <a:off x="0" y="-14277"/>
            <a:ext cx="12188932" cy="685799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D0F2D60A-4AB8-D76F-3CA3-926837C5B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586" y="1302199"/>
            <a:ext cx="6655981" cy="499198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96954F-6E90-E600-E373-944572ECAF63}"/>
              </a:ext>
            </a:extLst>
          </p:cNvPr>
          <p:cNvSpPr txBox="1"/>
          <p:nvPr/>
        </p:nvSpPr>
        <p:spPr>
          <a:xfrm>
            <a:off x="2766475" y="423139"/>
            <a:ext cx="6655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AVERAGE ANTIGENS FOUND IN WASTEWATER AND AVERAGE COVID CASES IN MASSACHUSETTES </a:t>
            </a:r>
          </a:p>
        </p:txBody>
      </p:sp>
    </p:spTree>
    <p:extLst>
      <p:ext uri="{BB962C8B-B14F-4D97-AF65-F5344CB8AC3E}">
        <p14:creationId xmlns:p14="http://schemas.microsoft.com/office/powerpoint/2010/main" val="148743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B16FF8-8AE8-0461-5A37-965E74BB0E8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21353" r="1" b="1"/>
          <a:stretch/>
        </p:blipFill>
        <p:spPr>
          <a:xfrm>
            <a:off x="0" y="-40476"/>
            <a:ext cx="12188932" cy="685799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graph with blue lines&#10;&#10;Description automatically generated">
            <a:extLst>
              <a:ext uri="{FF2B5EF4-FFF2-40B4-BE49-F238E27FC236}">
                <a16:creationId xmlns:a16="http://schemas.microsoft.com/office/drawing/2014/main" id="{7E8C416B-D11E-D8A9-26C4-09AB68D4E0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40" t="5696" r="7312" b="3353"/>
          <a:stretch/>
        </p:blipFill>
        <p:spPr>
          <a:xfrm>
            <a:off x="800100" y="538681"/>
            <a:ext cx="4504548" cy="346221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5" descr="A graph of covid cases&#10;&#10;Description automatically generated">
            <a:extLst>
              <a:ext uri="{FF2B5EF4-FFF2-40B4-BE49-F238E27FC236}">
                <a16:creationId xmlns:a16="http://schemas.microsoft.com/office/drawing/2014/main" id="{27EFDC16-B0DA-282C-7841-578E0F054B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40" t="6003" r="8036" b="3128"/>
          <a:stretch/>
        </p:blipFill>
        <p:spPr>
          <a:xfrm>
            <a:off x="5304648" y="2768765"/>
            <a:ext cx="4549732" cy="360028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9D25FF3-62E1-B57B-81CA-10A97A44C30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1569" y="5385209"/>
            <a:ext cx="3374801" cy="707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31ED1E-BE7D-BC71-49DC-4213EE37634D}"/>
              </a:ext>
            </a:extLst>
          </p:cNvPr>
          <p:cNvSpPr txBox="1"/>
          <p:nvPr/>
        </p:nvSpPr>
        <p:spPr>
          <a:xfrm>
            <a:off x="978817" y="4338777"/>
            <a:ext cx="4004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AVERAGE ANTIGENS FOUND IN WASTEWATER IN ARKANSAS</a:t>
            </a:r>
            <a:r>
              <a:rPr lang="en-US" sz="20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B0702-97A6-7799-CD02-49B8DB6398F1}"/>
              </a:ext>
            </a:extLst>
          </p:cNvPr>
          <p:cNvSpPr txBox="1"/>
          <p:nvPr/>
        </p:nvSpPr>
        <p:spPr>
          <a:xfrm>
            <a:off x="5714223" y="1812994"/>
            <a:ext cx="3889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AVERAGE COVID CASES IN ARKANSAS</a:t>
            </a:r>
          </a:p>
        </p:txBody>
      </p:sp>
    </p:spTree>
    <p:extLst>
      <p:ext uri="{BB962C8B-B14F-4D97-AF65-F5344CB8AC3E}">
        <p14:creationId xmlns:p14="http://schemas.microsoft.com/office/powerpoint/2010/main" val="76194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nnected lines and dots to form a network">
            <a:extLst>
              <a:ext uri="{FF2B5EF4-FFF2-40B4-BE49-F238E27FC236}">
                <a16:creationId xmlns:a16="http://schemas.microsoft.com/office/drawing/2014/main" id="{A5FD5E97-D44F-FA66-8EE4-186A6E8E15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6E91AD9E-555F-B3AD-E0EF-0B25AEF54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505" y="1320265"/>
            <a:ext cx="6226541" cy="466990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099EF5-1350-2D70-725E-66226FD8D1D0}"/>
              </a:ext>
            </a:extLst>
          </p:cNvPr>
          <p:cNvSpPr txBox="1"/>
          <p:nvPr/>
        </p:nvSpPr>
        <p:spPr>
          <a:xfrm>
            <a:off x="3116687" y="474663"/>
            <a:ext cx="5679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AVERAGE ANTIGENS FOUND IN WASTEWATER AND AVAERAGE COVID CASES IN ARKANSAS</a:t>
            </a:r>
          </a:p>
        </p:txBody>
      </p:sp>
    </p:spTree>
    <p:extLst>
      <p:ext uri="{BB962C8B-B14F-4D97-AF65-F5344CB8AC3E}">
        <p14:creationId xmlns:p14="http://schemas.microsoft.com/office/powerpoint/2010/main" val="320676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 under a bridge">
            <a:extLst>
              <a:ext uri="{FF2B5EF4-FFF2-40B4-BE49-F238E27FC236}">
                <a16:creationId xmlns:a16="http://schemas.microsoft.com/office/drawing/2014/main" id="{617C7D7F-EFA1-4707-C1EA-5085D1AA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41" b="127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FEB56A23-3DD4-1B15-8F60-578DA96E93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153710"/>
              </p:ext>
            </p:extLst>
          </p:nvPr>
        </p:nvGraphicFramePr>
        <p:xfrm>
          <a:off x="489097" y="2115879"/>
          <a:ext cx="10935730" cy="4447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289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cases in the united states&#10;&#10;Description automatically generated">
            <a:extLst>
              <a:ext uri="{FF2B5EF4-FFF2-40B4-BE49-F238E27FC236}">
                <a16:creationId xmlns:a16="http://schemas.microsoft.com/office/drawing/2014/main" id="{C7AD5F97-CFD0-005D-5A77-FE71728B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64" y="1508286"/>
            <a:ext cx="8332631" cy="4776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0A565-8569-9A15-9284-20A9673D2394}"/>
              </a:ext>
            </a:extLst>
          </p:cNvPr>
          <p:cNvSpPr txBox="1"/>
          <p:nvPr/>
        </p:nvSpPr>
        <p:spPr>
          <a:xfrm>
            <a:off x="1559386" y="573046"/>
            <a:ext cx="8847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UNITED STATES COVID CORONAVIRUS STATISTICS WORLDOMETER</a:t>
            </a:r>
          </a:p>
          <a:p>
            <a:pPr algn="ctr"/>
            <a:r>
              <a:rPr lang="en-US" sz="2000" b="1" dirty="0"/>
              <a:t>EXAMPLE OF POPULATION DATA</a:t>
            </a:r>
          </a:p>
        </p:txBody>
      </p:sp>
    </p:spTree>
    <p:extLst>
      <p:ext uri="{BB962C8B-B14F-4D97-AF65-F5344CB8AC3E}">
        <p14:creationId xmlns:p14="http://schemas.microsoft.com/office/powerpoint/2010/main" val="87143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ipples on water">
            <a:extLst>
              <a:ext uri="{FF2B5EF4-FFF2-40B4-BE49-F238E27FC236}">
                <a16:creationId xmlns:a16="http://schemas.microsoft.com/office/drawing/2014/main" id="{B7EDB93F-6A2F-0D98-8E41-73F5B6983D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1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48844-9427-865E-D9BD-CC8E1052EF84}"/>
              </a:ext>
            </a:extLst>
          </p:cNvPr>
          <p:cNvSpPr txBox="1"/>
          <p:nvPr/>
        </p:nvSpPr>
        <p:spPr>
          <a:xfrm>
            <a:off x="745331" y="746452"/>
            <a:ext cx="10572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AC811-03BC-BFAB-7FAA-E3B01868E2A9}"/>
              </a:ext>
            </a:extLst>
          </p:cNvPr>
          <p:cNvSpPr txBox="1"/>
          <p:nvPr/>
        </p:nvSpPr>
        <p:spPr>
          <a:xfrm>
            <a:off x="488220" y="3803224"/>
            <a:ext cx="10848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IF A PANDEMIC WERE TO EVER HAPPEN AGAIN, WHAT HAVE WE LEARNED FROM THIS DATA IN ORDER TO TAKE A PROACTIVE APPROACH RATHER THAN REACTIVE?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2CA8C-5A0D-2709-8590-31179CB597D1}"/>
              </a:ext>
            </a:extLst>
          </p:cNvPr>
          <p:cNvSpPr txBox="1"/>
          <p:nvPr/>
        </p:nvSpPr>
        <p:spPr>
          <a:xfrm>
            <a:off x="1087395" y="1853514"/>
            <a:ext cx="9650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COULD AI BE USED TO ASSIST THE METHOD IN WHICH HEALTH AND ENVIRONMENTAL DATA IS COLLECTED, ANALYZED, AND UTILIZED?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B4D89-5CDC-FAD9-2E0A-884D92C202A3}"/>
              </a:ext>
            </a:extLst>
          </p:cNvPr>
          <p:cNvSpPr txBox="1"/>
          <p:nvPr/>
        </p:nvSpPr>
        <p:spPr>
          <a:xfrm>
            <a:off x="2051222" y="5634681"/>
            <a:ext cx="696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u="none" strike="noStrike" dirty="0">
                <a:effectLst/>
                <a:latin typeface="Slack-Lato"/>
                <a:hlinkClick r:id="rId4"/>
              </a:rPr>
              <a:t>https://github.com/hsi-eredman/project_1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492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DFE87B-9483-5F3A-F727-D8989F6BF8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8140" r="-1" b="-1"/>
          <a:stretch/>
        </p:blipFill>
        <p:spPr>
          <a:xfrm>
            <a:off x="-4072" y="-14277"/>
            <a:ext cx="12188932" cy="685799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Explosion 2 8">
            <a:extLst>
              <a:ext uri="{FF2B5EF4-FFF2-40B4-BE49-F238E27FC236}">
                <a16:creationId xmlns:a16="http://schemas.microsoft.com/office/drawing/2014/main" id="{FF4D8376-3FFC-A1F9-F6BB-98162506D73D}"/>
              </a:ext>
            </a:extLst>
          </p:cNvPr>
          <p:cNvSpPr/>
          <p:nvPr/>
        </p:nvSpPr>
        <p:spPr>
          <a:xfrm>
            <a:off x="1238940" y="123568"/>
            <a:ext cx="4107939" cy="3523328"/>
          </a:xfrm>
          <a:prstGeom prst="irregularSeal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strong is the connection between human health and their impact on the environment?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1C603AB-99A9-47DC-61CF-4C85B021F6EA}"/>
              </a:ext>
            </a:extLst>
          </p:cNvPr>
          <p:cNvSpPr/>
          <p:nvPr/>
        </p:nvSpPr>
        <p:spPr>
          <a:xfrm>
            <a:off x="6980416" y="529553"/>
            <a:ext cx="2770369" cy="2047418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Is it important to monitor wastewater for public health?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82B1080-79AD-89A9-C5D3-C13FE3EB8D3A}"/>
              </a:ext>
            </a:extLst>
          </p:cNvPr>
          <p:cNvSpPr/>
          <p:nvPr/>
        </p:nvSpPr>
        <p:spPr>
          <a:xfrm>
            <a:off x="3534839" y="2869423"/>
            <a:ext cx="4344610" cy="22932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ysClr val="windowText" lastClr="000000"/>
                </a:solidFill>
              </a:rPr>
              <a:t>Reported Cases of Covid </a:t>
            </a:r>
          </a:p>
          <a:p>
            <a:pPr algn="ctr"/>
            <a:r>
              <a:rPr lang="en-US" sz="2800" u="sng" dirty="0">
                <a:solidFill>
                  <a:sysClr val="windowText" lastClr="000000"/>
                </a:solidFill>
              </a:rPr>
              <a:t>&amp;</a:t>
            </a:r>
          </a:p>
          <a:p>
            <a:pPr algn="ctr"/>
            <a:r>
              <a:rPr lang="en-US" sz="2800" u="sng" dirty="0">
                <a:solidFill>
                  <a:sysClr val="windowText" lastClr="000000"/>
                </a:solidFill>
              </a:rPr>
              <a:t>Antigens tested in wastewater </a:t>
            </a:r>
          </a:p>
        </p:txBody>
      </p:sp>
      <p:sp>
        <p:nvSpPr>
          <p:cNvPr id="61" name="Explosion 1 60">
            <a:extLst>
              <a:ext uri="{FF2B5EF4-FFF2-40B4-BE49-F238E27FC236}">
                <a16:creationId xmlns:a16="http://schemas.microsoft.com/office/drawing/2014/main" id="{FA3995F4-8745-34C6-7FE2-0C99F484E557}"/>
              </a:ext>
            </a:extLst>
          </p:cNvPr>
          <p:cNvSpPr/>
          <p:nvPr/>
        </p:nvSpPr>
        <p:spPr>
          <a:xfrm>
            <a:off x="7710427" y="2576972"/>
            <a:ext cx="3068220" cy="3523329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data is beneficial to support  monitoring wastewater?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1B27090-B448-7330-6311-722162C3DFD4}"/>
              </a:ext>
            </a:extLst>
          </p:cNvPr>
          <p:cNvSpPr/>
          <p:nvPr/>
        </p:nvSpPr>
        <p:spPr>
          <a:xfrm>
            <a:off x="1137444" y="3588542"/>
            <a:ext cx="2574401" cy="22526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Does a state’s population with covid directly show by the antigens in wastewater?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CB687FC-57F2-4C60-63B7-1C6DF3BD508F}"/>
              </a:ext>
            </a:extLst>
          </p:cNvPr>
          <p:cNvSpPr/>
          <p:nvPr/>
        </p:nvSpPr>
        <p:spPr>
          <a:xfrm>
            <a:off x="5346879" y="5162659"/>
            <a:ext cx="2746797" cy="158413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1D1C1D"/>
                </a:solidFill>
                <a:effectLst/>
              </a:rPr>
              <a:t>Data aggregated at U.S. County and Census Region levels.</a:t>
            </a:r>
          </a:p>
        </p:txBody>
      </p:sp>
    </p:spTree>
    <p:extLst>
      <p:ext uri="{BB962C8B-B14F-4D97-AF65-F5344CB8AC3E}">
        <p14:creationId xmlns:p14="http://schemas.microsoft.com/office/powerpoint/2010/main" val="102179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Virus cells suspended on air">
            <a:extLst>
              <a:ext uri="{FF2B5EF4-FFF2-40B4-BE49-F238E27FC236}">
                <a16:creationId xmlns:a16="http://schemas.microsoft.com/office/drawing/2014/main" id="{5256CE0F-E3CA-9634-BCBC-11FFE23EF6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12149" b="1282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49C3D6-9BC3-F0BD-6FA6-D35C2246E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2"/>
            <a:ext cx="6858000" cy="27278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b="1" u="sng" dirty="0"/>
              <a:t>The devil is in the detail</a:t>
            </a:r>
            <a:br>
              <a:rPr lang="en-US" sz="2800" b="1" u="sng" dirty="0"/>
            </a:br>
            <a:br>
              <a:rPr lang="en-US" sz="2800" b="1" u="sng" dirty="0"/>
            </a:br>
            <a:r>
              <a:rPr lang="en-US" sz="2800" dirty="0"/>
              <a:t>An antigen is a molecule or particle that is a foreign substance to the body, binds to an antibody and causes an immune response.</a:t>
            </a:r>
            <a:br>
              <a:rPr lang="en-US" sz="2800" dirty="0"/>
            </a:b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946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ncient blue, brown, and yellow mosaic tiles">
            <a:extLst>
              <a:ext uri="{FF2B5EF4-FFF2-40B4-BE49-F238E27FC236}">
                <a16:creationId xmlns:a16="http://schemas.microsoft.com/office/drawing/2014/main" id="{9E3F0FBB-A3BB-EA0F-F955-A8A8A5B34B2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25"/>
          <a:stretch/>
        </p:blipFill>
        <p:spPr>
          <a:xfrm>
            <a:off x="7834" y="-4753"/>
            <a:ext cx="12188932" cy="685799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0F5300F7-EE62-9867-F649-147403CBDD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54" t="5316" r="10240" b="5316"/>
          <a:stretch/>
        </p:blipFill>
        <p:spPr>
          <a:xfrm>
            <a:off x="3657600" y="323724"/>
            <a:ext cx="7589520" cy="3105276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effectLst>
            <a:outerShdw blurRad="257672" dir="5400000" sx="103222" sy="103222" algn="ctr" rotWithShape="0">
              <a:srgbClr val="000000">
                <a:alpha val="22000"/>
              </a:srgbClr>
            </a:outerShdw>
            <a:softEdge rad="31750"/>
          </a:effectLst>
        </p:spPr>
      </p:pic>
      <p:pic>
        <p:nvPicPr>
          <p:cNvPr id="7" name="Picture 6" descr="A graph showing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F1189ACD-4CEE-FB9E-2475-517DBC88C9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90" t="5316" r="6690" b="5316"/>
          <a:stretch/>
        </p:blipFill>
        <p:spPr>
          <a:xfrm>
            <a:off x="1700212" y="3559162"/>
            <a:ext cx="9583737" cy="310527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8A57-87B1-2124-C8E0-128BFC9CBE1F}"/>
              </a:ext>
            </a:extLst>
          </p:cNvPr>
          <p:cNvSpPr txBox="1"/>
          <p:nvPr/>
        </p:nvSpPr>
        <p:spPr>
          <a:xfrm>
            <a:off x="1875473" y="661987"/>
            <a:ext cx="194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Total Antigens in Wastewater by 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C59DE-4A72-5C02-06A1-90885FC31730}"/>
              </a:ext>
            </a:extLst>
          </p:cNvPr>
          <p:cNvSpPr txBox="1"/>
          <p:nvPr/>
        </p:nvSpPr>
        <p:spPr>
          <a:xfrm>
            <a:off x="1566862" y="2672688"/>
            <a:ext cx="1785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Total Covid Cases by State</a:t>
            </a:r>
          </a:p>
        </p:txBody>
      </p:sp>
    </p:spTree>
    <p:extLst>
      <p:ext uri="{BB962C8B-B14F-4D97-AF65-F5344CB8AC3E}">
        <p14:creationId xmlns:p14="http://schemas.microsoft.com/office/powerpoint/2010/main" val="1726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nnected lines and dots to form a network">
            <a:extLst>
              <a:ext uri="{FF2B5EF4-FFF2-40B4-BE49-F238E27FC236}">
                <a16:creationId xmlns:a16="http://schemas.microsoft.com/office/drawing/2014/main" id="{A7438231-D359-35E0-291D-50C6C5D13D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graph of a number of bridges&#10;&#10;Description automatically generated with medium confidence">
            <a:extLst>
              <a:ext uri="{FF2B5EF4-FFF2-40B4-BE49-F238E27FC236}">
                <a16:creationId xmlns:a16="http://schemas.microsoft.com/office/drawing/2014/main" id="{57B8F54A-1147-7310-A798-2A97254A05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24" t="4787" r="9524" b="4787"/>
          <a:stretch/>
        </p:blipFill>
        <p:spPr>
          <a:xfrm>
            <a:off x="2166879" y="784224"/>
            <a:ext cx="9072621" cy="4536311"/>
          </a:xfrm>
          <a:prstGeom prst="rect">
            <a:avLst/>
          </a:prstGeom>
          <a:ln w="12700">
            <a:noFill/>
          </a:ln>
          <a:effectLst>
            <a:softEdge rad="31750"/>
          </a:effectLst>
        </p:spPr>
      </p:pic>
      <p:pic>
        <p:nvPicPr>
          <p:cNvPr id="6" name="Picture 5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D27C5347-613D-484D-C899-EC5E786D45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3875" y="5673725"/>
            <a:ext cx="5918291" cy="862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8C8D6-0355-8CB5-3022-9DE394AAD8E9}"/>
              </a:ext>
            </a:extLst>
          </p:cNvPr>
          <p:cNvSpPr txBox="1"/>
          <p:nvPr/>
        </p:nvSpPr>
        <p:spPr>
          <a:xfrm>
            <a:off x="2711673" y="326995"/>
            <a:ext cx="730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TOTAL ANTIGENS IN WASTEWATER AND COVID CASES BY STATE</a:t>
            </a:r>
          </a:p>
        </p:txBody>
      </p:sp>
    </p:spTree>
    <p:extLst>
      <p:ext uri="{BB962C8B-B14F-4D97-AF65-F5344CB8AC3E}">
        <p14:creationId xmlns:p14="http://schemas.microsoft.com/office/powerpoint/2010/main" val="350146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cean reflecting">
            <a:extLst>
              <a:ext uri="{FF2B5EF4-FFF2-40B4-BE49-F238E27FC236}">
                <a16:creationId xmlns:a16="http://schemas.microsoft.com/office/drawing/2014/main" id="{33BA9BEE-841C-EC79-E6F9-B5280E0BBB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A208DB5-BD6D-A497-3D3D-1B61E31B9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19" y="1504378"/>
            <a:ext cx="5896030" cy="5006753"/>
          </a:xfrm>
          <a:prstGeom prst="rect">
            <a:avLst/>
          </a:prstGeom>
        </p:spPr>
      </p:pic>
      <p:pic>
        <p:nvPicPr>
          <p:cNvPr id="6" name="Picture 5" descr="A graph of a number of cases&#10;&#10;Description automatically generated">
            <a:extLst>
              <a:ext uri="{FF2B5EF4-FFF2-40B4-BE49-F238E27FC236}">
                <a16:creationId xmlns:a16="http://schemas.microsoft.com/office/drawing/2014/main" id="{F9B188B5-3DC5-7B00-4F91-93C8019F83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53" t="5419" r="7327"/>
          <a:stretch/>
        </p:blipFill>
        <p:spPr>
          <a:xfrm>
            <a:off x="6367512" y="1635125"/>
            <a:ext cx="5562551" cy="47093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24F0A2-94BA-8B48-A35F-5B33ED3BEF77}"/>
              </a:ext>
            </a:extLst>
          </p:cNvPr>
          <p:cNvSpPr txBox="1"/>
          <p:nvPr/>
        </p:nvSpPr>
        <p:spPr>
          <a:xfrm>
            <a:off x="927100" y="525601"/>
            <a:ext cx="5060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AVERAGE ANTIGENS IN WASTEWATER OVER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5D689-7341-27A8-71CD-510BB4EE90EC}"/>
              </a:ext>
            </a:extLst>
          </p:cNvPr>
          <p:cNvSpPr txBox="1"/>
          <p:nvPr/>
        </p:nvSpPr>
        <p:spPr>
          <a:xfrm>
            <a:off x="6625486" y="569472"/>
            <a:ext cx="518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AVERAGE COVID CASES OVER TIME</a:t>
            </a:r>
          </a:p>
        </p:txBody>
      </p:sp>
    </p:spTree>
    <p:extLst>
      <p:ext uri="{BB962C8B-B14F-4D97-AF65-F5344CB8AC3E}">
        <p14:creationId xmlns:p14="http://schemas.microsoft.com/office/powerpoint/2010/main" val="103990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46FD9-5577-C886-8A59-CDBE95E9211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5132" r="1" b="1"/>
          <a:stretch/>
        </p:blipFill>
        <p:spPr>
          <a:xfrm>
            <a:off x="0" y="7149"/>
            <a:ext cx="12188932" cy="685799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graph of a number of cases&#10;&#10;Description automatically generated">
            <a:extLst>
              <a:ext uri="{FF2B5EF4-FFF2-40B4-BE49-F238E27FC236}">
                <a16:creationId xmlns:a16="http://schemas.microsoft.com/office/drawing/2014/main" id="{4AB6A42E-DDEB-4BAB-F6EA-042552C32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273" y="1312862"/>
            <a:ext cx="8069704" cy="510381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CFE17-EEBA-35A8-71C2-9F0C1B844137}"/>
              </a:ext>
            </a:extLst>
          </p:cNvPr>
          <p:cNvSpPr txBox="1"/>
          <p:nvPr/>
        </p:nvSpPr>
        <p:spPr>
          <a:xfrm>
            <a:off x="2816694" y="564836"/>
            <a:ext cx="6709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AVERAGE ANTIGENS IN WASTEWATER AND AVERAGE COVID CAES OVER TIME</a:t>
            </a:r>
          </a:p>
        </p:txBody>
      </p:sp>
    </p:spTree>
    <p:extLst>
      <p:ext uri="{BB962C8B-B14F-4D97-AF65-F5344CB8AC3E}">
        <p14:creationId xmlns:p14="http://schemas.microsoft.com/office/powerpoint/2010/main" val="323378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0AD8CB-4101-4B3C-BE4C-38A65F586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D16E901-63C2-4E88-B431-14DCE0CA3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9" descr="Droplets forming a molecular connection">
            <a:extLst>
              <a:ext uri="{FF2B5EF4-FFF2-40B4-BE49-F238E27FC236}">
                <a16:creationId xmlns:a16="http://schemas.microsoft.com/office/drawing/2014/main" id="{38E4D8FC-0871-B91A-CBD7-9CB315C2FA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6125" r="33850"/>
          <a:stretch/>
        </p:blipFill>
        <p:spPr>
          <a:xfrm>
            <a:off x="-9522" y="16678"/>
            <a:ext cx="6099048" cy="685799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251EBAB-C750-4F49-979F-5AF837012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0">
            <a:extLst>
              <a:ext uri="{FF2B5EF4-FFF2-40B4-BE49-F238E27FC236}">
                <a16:creationId xmlns:a16="http://schemas.microsoft.com/office/drawing/2014/main" id="{4FAB3BF4-E3E8-419B-94CE-AAB18D1DE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0500" y="9524"/>
            <a:ext cx="152400" cy="908050"/>
          </a:xfrm>
          <a:custGeom>
            <a:avLst/>
            <a:gdLst/>
            <a:ahLst/>
            <a:cxnLst/>
            <a:rect l="0" t="0" r="r" b="b"/>
            <a:pathLst>
              <a:path w="96" h="572">
                <a:moveTo>
                  <a:pt x="15" y="572"/>
                </a:moveTo>
                <a:lnTo>
                  <a:pt x="0" y="566"/>
                </a:lnTo>
                <a:lnTo>
                  <a:pt x="81" y="380"/>
                </a:lnTo>
                <a:lnTo>
                  <a:pt x="81" y="0"/>
                </a:lnTo>
                <a:lnTo>
                  <a:pt x="96" y="0"/>
                </a:lnTo>
                <a:lnTo>
                  <a:pt x="96" y="383"/>
                </a:lnTo>
                <a:lnTo>
                  <a:pt x="15" y="57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E6C346-1972-42E4-8CC6-1B7A1F835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338" y="9524"/>
            <a:ext cx="28575" cy="4481513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43FFF146-B1D1-4F17-9BD6-2EF64E51B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2500" y="4762"/>
            <a:ext cx="152400" cy="908050"/>
          </a:xfrm>
          <a:custGeom>
            <a:avLst/>
            <a:gdLst/>
            <a:ahLst/>
            <a:cxnLst/>
            <a:rect l="0" t="0" r="r" b="b"/>
            <a:pathLst>
              <a:path w="96" h="572">
                <a:moveTo>
                  <a:pt x="15" y="572"/>
                </a:moveTo>
                <a:lnTo>
                  <a:pt x="0" y="572"/>
                </a:lnTo>
                <a:lnTo>
                  <a:pt x="0" y="189"/>
                </a:lnTo>
                <a:lnTo>
                  <a:pt x="81" y="0"/>
                </a:lnTo>
                <a:lnTo>
                  <a:pt x="96" y="6"/>
                </a:lnTo>
                <a:lnTo>
                  <a:pt x="15" y="192"/>
                </a:lnTo>
                <a:lnTo>
                  <a:pt x="15" y="57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69569E-EB12-421B-83A8-C3AE4FC50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09675" y="4762"/>
            <a:ext cx="23813" cy="2181225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4C28BFC-500F-4CD8-9B86-C852CDCE9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90638" y="14287"/>
            <a:ext cx="376238" cy="1801813"/>
          </a:xfrm>
          <a:custGeom>
            <a:avLst/>
            <a:gdLst/>
            <a:ahLst/>
            <a:cxnLst/>
            <a:rect l="0" t="0" r="r" b="b"/>
            <a:pathLst>
              <a:path w="237" h="1135">
                <a:moveTo>
                  <a:pt x="222" y="1135"/>
                </a:moveTo>
                <a:lnTo>
                  <a:pt x="0" y="620"/>
                </a:lnTo>
                <a:lnTo>
                  <a:pt x="0" y="0"/>
                </a:lnTo>
                <a:lnTo>
                  <a:pt x="18" y="0"/>
                </a:lnTo>
                <a:lnTo>
                  <a:pt x="18" y="617"/>
                </a:lnTo>
                <a:lnTo>
                  <a:pt x="237" y="1129"/>
                </a:lnTo>
                <a:lnTo>
                  <a:pt x="222" y="113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D1687B08-F4BF-4E52-8270-900DF9174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81125" y="9524"/>
            <a:ext cx="371475" cy="1425575"/>
          </a:xfrm>
          <a:custGeom>
            <a:avLst/>
            <a:gdLst/>
            <a:ahLst/>
            <a:cxnLst/>
            <a:rect l="0" t="0" r="r" b="b"/>
            <a:pathLst>
              <a:path w="234" h="898">
                <a:moveTo>
                  <a:pt x="219" y="898"/>
                </a:moveTo>
                <a:lnTo>
                  <a:pt x="0" y="383"/>
                </a:lnTo>
                <a:lnTo>
                  <a:pt x="0" y="0"/>
                </a:lnTo>
                <a:lnTo>
                  <a:pt x="15" y="0"/>
                </a:lnTo>
                <a:lnTo>
                  <a:pt x="15" y="380"/>
                </a:lnTo>
                <a:lnTo>
                  <a:pt x="234" y="892"/>
                </a:lnTo>
                <a:lnTo>
                  <a:pt x="219" y="89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B2BFA1EA-A839-4B42-821C-42B406B88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43063" y="-1"/>
            <a:ext cx="152400" cy="912813"/>
          </a:xfrm>
          <a:custGeom>
            <a:avLst/>
            <a:gdLst/>
            <a:ahLst/>
            <a:cxnLst/>
            <a:rect l="0" t="0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7">
            <a:extLst>
              <a:ext uri="{FF2B5EF4-FFF2-40B4-BE49-F238E27FC236}">
                <a16:creationId xmlns:a16="http://schemas.microsoft.com/office/drawing/2014/main" id="{D29E3AEA-B15C-4D3B-8710-A2EAC56FE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743075" y="4762"/>
            <a:ext cx="419100" cy="522288"/>
          </a:xfrm>
          <a:custGeom>
            <a:avLst/>
            <a:gdLst/>
            <a:ahLst/>
            <a:cxnLst/>
            <a:rect l="0" t="0" r="r" b="b"/>
            <a:pathLst>
              <a:path w="264" h="329">
                <a:moveTo>
                  <a:pt x="252" y="329"/>
                </a:moveTo>
                <a:lnTo>
                  <a:pt x="45" y="120"/>
                </a:lnTo>
                <a:lnTo>
                  <a:pt x="0" y="6"/>
                </a:lnTo>
                <a:lnTo>
                  <a:pt x="15" y="0"/>
                </a:lnTo>
                <a:lnTo>
                  <a:pt x="60" y="111"/>
                </a:lnTo>
                <a:lnTo>
                  <a:pt x="264" y="317"/>
                </a:lnTo>
                <a:lnTo>
                  <a:pt x="252" y="329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id="{4EB76FF8-3AF2-4093-94C4-D018ED9C4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19313" y="488949"/>
            <a:ext cx="161925" cy="147638"/>
          </a:xfrm>
          <a:custGeom>
            <a:avLst/>
            <a:gdLst/>
            <a:ahLst/>
            <a:cxnLst/>
            <a:rect l="0" t="0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Content Placeholder 7" descr="Underwater shot of a whirlpool">
            <a:extLst>
              <a:ext uri="{FF2B5EF4-FFF2-40B4-BE49-F238E27FC236}">
                <a16:creationId xmlns:a16="http://schemas.microsoft.com/office/drawing/2014/main" id="{E35A556C-AFE7-2028-AA6E-DBD5DC5A289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4523" r="26173" b="-2"/>
          <a:stretch/>
        </p:blipFill>
        <p:spPr>
          <a:xfrm>
            <a:off x="6099051" y="-2"/>
            <a:ext cx="6092953" cy="6858000"/>
          </a:xfrm>
          <a:prstGeom prst="rect">
            <a:avLst/>
          </a:prstGeom>
        </p:spPr>
      </p:pic>
      <p:sp>
        <p:nvSpPr>
          <p:cNvPr id="32" name="Freeform 32">
            <a:extLst>
              <a:ext uri="{FF2B5EF4-FFF2-40B4-BE49-F238E27FC236}">
                <a16:creationId xmlns:a16="http://schemas.microsoft.com/office/drawing/2014/main" id="{3299750A-E1AD-4B1D-B8D1-42776CCBE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83975" y="0"/>
            <a:ext cx="417513" cy="512763"/>
          </a:xfrm>
          <a:custGeom>
            <a:avLst/>
            <a:gdLst/>
            <a:ahLst/>
            <a:cxnLst/>
            <a:rect l="0" t="0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EC19512-D786-4F2B-8806-47D7E7C3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64912" y="474663"/>
            <a:ext cx="157163" cy="152400"/>
          </a:xfrm>
          <a:custGeom>
            <a:avLst/>
            <a:gdLst/>
            <a:ahLst/>
            <a:cxnLst/>
            <a:rect l="0" t="0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24">
            <a:extLst>
              <a:ext uri="{FF2B5EF4-FFF2-40B4-BE49-F238E27FC236}">
                <a16:creationId xmlns:a16="http://schemas.microsoft.com/office/drawing/2014/main" id="{2A0570AC-E06F-4F9D-B31E-5BCF0257B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2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20">
            <a:extLst>
              <a:ext uri="{FF2B5EF4-FFF2-40B4-BE49-F238E27FC236}">
                <a16:creationId xmlns:a16="http://schemas.microsoft.com/office/drawing/2014/main" id="{6E9B23D0-2568-499F-A60B-784315642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677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2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C9E8655-267F-4195-8CE6-3EEFA865A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85925" y="90328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5">
            <a:extLst>
              <a:ext uri="{FF2B5EF4-FFF2-40B4-BE49-F238E27FC236}">
                <a16:creationId xmlns:a16="http://schemas.microsoft.com/office/drawing/2014/main" id="{7125B316-0949-4A73-8DCA-2D29AA9F1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85925" y="142081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34">
            <a:extLst>
              <a:ext uri="{FF2B5EF4-FFF2-40B4-BE49-F238E27FC236}">
                <a16:creationId xmlns:a16="http://schemas.microsoft.com/office/drawing/2014/main" id="{4A6576BB-E15D-471E-A459-45999266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31612" y="1539875"/>
            <a:ext cx="188913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6" name="Freeform 37">
            <a:extLst>
              <a:ext uri="{FF2B5EF4-FFF2-40B4-BE49-F238E27FC236}">
                <a16:creationId xmlns:a16="http://schemas.microsoft.com/office/drawing/2014/main" id="{CDFE2F7A-4BCB-47D0-8D3E-ADBD7ED3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10987" y="4763"/>
            <a:ext cx="304800" cy="1544638"/>
          </a:xfrm>
          <a:custGeom>
            <a:avLst/>
            <a:gdLst/>
            <a:ahLst/>
            <a:cxnLst/>
            <a:rect l="0" t="0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8" name="Freeform 27">
            <a:extLst>
              <a:ext uri="{FF2B5EF4-FFF2-40B4-BE49-F238E27FC236}">
                <a16:creationId xmlns:a16="http://schemas.microsoft.com/office/drawing/2014/main" id="{7F6807FC-CE8F-4177-A105-F8BCBFA61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644649"/>
            <a:ext cx="133350" cy="269875"/>
          </a:xfrm>
          <a:custGeom>
            <a:avLst/>
            <a:gdLst/>
            <a:ahLst/>
            <a:cxnLst/>
            <a:rect l="0" t="0" r="r" b="b"/>
            <a:pathLst>
              <a:path w="84" h="170">
                <a:moveTo>
                  <a:pt x="12" y="170"/>
                </a:moveTo>
                <a:lnTo>
                  <a:pt x="0" y="164"/>
                </a:lnTo>
                <a:lnTo>
                  <a:pt x="69" y="0"/>
                </a:lnTo>
                <a:lnTo>
                  <a:pt x="84" y="6"/>
                </a:lnTo>
                <a:lnTo>
                  <a:pt x="12" y="17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28">
            <a:extLst>
              <a:ext uri="{FF2B5EF4-FFF2-40B4-BE49-F238E27FC236}">
                <a16:creationId xmlns:a16="http://schemas.microsoft.com/office/drawing/2014/main" id="{0C748BE8-C8DE-4EEB-8FA3-FE180E16D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1468437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21">
            <a:extLst>
              <a:ext uri="{FF2B5EF4-FFF2-40B4-BE49-F238E27FC236}">
                <a16:creationId xmlns:a16="http://schemas.microsoft.com/office/drawing/2014/main" id="{1782AA70-062E-4C0C-8C69-487DA5A20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0588" y="155416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29">
            <a:extLst>
              <a:ext uri="{FF2B5EF4-FFF2-40B4-BE49-F238E27FC236}">
                <a16:creationId xmlns:a16="http://schemas.microsoft.com/office/drawing/2014/main" id="{6A511136-51EE-4CA2-8EAC-6E2949863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325" y="4762"/>
            <a:ext cx="309563" cy="1558925"/>
          </a:xfrm>
          <a:custGeom>
            <a:avLst/>
            <a:gdLst/>
            <a:ahLst/>
            <a:cxnLst/>
            <a:rect l="0" t="0" r="r" b="b"/>
            <a:pathLst>
              <a:path w="195" h="982">
                <a:moveTo>
                  <a:pt x="195" y="982"/>
                </a:moveTo>
                <a:lnTo>
                  <a:pt x="177" y="982"/>
                </a:lnTo>
                <a:lnTo>
                  <a:pt x="177" y="805"/>
                </a:lnTo>
                <a:lnTo>
                  <a:pt x="0" y="629"/>
                </a:lnTo>
                <a:lnTo>
                  <a:pt x="0" y="0"/>
                </a:lnTo>
                <a:lnTo>
                  <a:pt x="18" y="0"/>
                </a:lnTo>
                <a:lnTo>
                  <a:pt x="18" y="623"/>
                </a:lnTo>
                <a:lnTo>
                  <a:pt x="195" y="796"/>
                </a:lnTo>
                <a:lnTo>
                  <a:pt x="195" y="982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Freeform 12">
            <a:extLst>
              <a:ext uri="{FF2B5EF4-FFF2-40B4-BE49-F238E27FC236}">
                <a16:creationId xmlns:a16="http://schemas.microsoft.com/office/drawing/2014/main" id="{21EB2875-C6D3-4209-8065-ABCE27321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00200" y="1801812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9D820BFD-0680-44D3-95DA-9F20B1962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3" y="217646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Freeform 36">
            <a:extLst>
              <a:ext uri="{FF2B5EF4-FFF2-40B4-BE49-F238E27FC236}">
                <a16:creationId xmlns:a16="http://schemas.microsoft.com/office/drawing/2014/main" id="{F645E670-D4A0-4A77-A615-B1E5E0922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413" y="1801812"/>
            <a:ext cx="214313" cy="755650"/>
          </a:xfrm>
          <a:custGeom>
            <a:avLst/>
            <a:gdLst/>
            <a:ahLst/>
            <a:cxnLst/>
            <a:rect l="0" t="0" r="r" b="b"/>
            <a:pathLst>
              <a:path w="135" h="476">
                <a:moveTo>
                  <a:pt x="12" y="476"/>
                </a:moveTo>
                <a:lnTo>
                  <a:pt x="0" y="476"/>
                </a:lnTo>
                <a:lnTo>
                  <a:pt x="0" y="128"/>
                </a:lnTo>
                <a:lnTo>
                  <a:pt x="126" y="0"/>
                </a:lnTo>
                <a:lnTo>
                  <a:pt x="135" y="9"/>
                </a:lnTo>
                <a:lnTo>
                  <a:pt x="12" y="131"/>
                </a:lnTo>
                <a:lnTo>
                  <a:pt x="12" y="47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Freeform 37">
            <a:extLst>
              <a:ext uri="{FF2B5EF4-FFF2-40B4-BE49-F238E27FC236}">
                <a16:creationId xmlns:a16="http://schemas.microsoft.com/office/drawing/2014/main" id="{09499417-6447-4AE1-8A58-9117830F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8213" y="2547937"/>
            <a:ext cx="166688" cy="160338"/>
          </a:xfrm>
          <a:custGeom>
            <a:avLst/>
            <a:gdLst/>
            <a:ahLst/>
            <a:cxnLst/>
            <a:rect l="0" t="0" r="r" b="b"/>
            <a:pathLst>
              <a:path w="35" h="34">
                <a:moveTo>
                  <a:pt x="18" y="34"/>
                </a:moveTo>
                <a:cubicBezTo>
                  <a:pt x="8" y="34"/>
                  <a:pt x="0" y="26"/>
                  <a:pt x="0" y="17"/>
                </a:cubicBezTo>
                <a:cubicBezTo>
                  <a:pt x="0" y="7"/>
                  <a:pt x="8" y="0"/>
                  <a:pt x="18" y="0"/>
                </a:cubicBezTo>
                <a:cubicBezTo>
                  <a:pt x="27" y="0"/>
                  <a:pt x="35" y="7"/>
                  <a:pt x="35" y="17"/>
                </a:cubicBezTo>
                <a:cubicBezTo>
                  <a:pt x="35" y="26"/>
                  <a:pt x="27" y="34"/>
                  <a:pt x="18" y="34"/>
                </a:cubicBezTo>
                <a:close/>
                <a:moveTo>
                  <a:pt x="18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30"/>
                  <a:pt x="18" y="30"/>
                </a:cubicBezTo>
                <a:cubicBezTo>
                  <a:pt x="25" y="30"/>
                  <a:pt x="31" y="24"/>
                  <a:pt x="31" y="17"/>
                </a:cubicBezTo>
                <a:cubicBezTo>
                  <a:pt x="31" y="10"/>
                  <a:pt x="25" y="4"/>
                  <a:pt x="18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Freeform 25">
            <a:extLst>
              <a:ext uri="{FF2B5EF4-FFF2-40B4-BE49-F238E27FC236}">
                <a16:creationId xmlns:a16="http://schemas.microsoft.com/office/drawing/2014/main" id="{14242218-0BC1-4738-B19C-5CD8F3F9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897312"/>
            <a:ext cx="133350" cy="266700"/>
          </a:xfrm>
          <a:custGeom>
            <a:avLst/>
            <a:gdLst/>
            <a:ahLst/>
            <a:cxnLst/>
            <a:rect l="0" t="0" r="r" b="b"/>
            <a:pathLst>
              <a:path w="84" h="168">
                <a:moveTo>
                  <a:pt x="69" y="168"/>
                </a:moveTo>
                <a:lnTo>
                  <a:pt x="0" y="6"/>
                </a:lnTo>
                <a:lnTo>
                  <a:pt x="12" y="0"/>
                </a:lnTo>
                <a:lnTo>
                  <a:pt x="84" y="162"/>
                </a:lnTo>
                <a:lnTo>
                  <a:pt x="69" y="16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Freeform 26">
            <a:extLst>
              <a:ext uri="{FF2B5EF4-FFF2-40B4-BE49-F238E27FC236}">
                <a16:creationId xmlns:a16="http://schemas.microsoft.com/office/drawing/2014/main" id="{3A77D766-397C-4F0F-80DB-4AF3BB909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675" y="4149724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6B168623-F2F6-4BF8-9E3F-19488930C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3950" y="4021137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Freeform 38">
            <a:extLst>
              <a:ext uri="{FF2B5EF4-FFF2-40B4-BE49-F238E27FC236}">
                <a16:creationId xmlns:a16="http://schemas.microsoft.com/office/drawing/2014/main" id="{673F3CAA-2F06-4857-9316-427F7087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5313" y="4762"/>
            <a:ext cx="638175" cy="4025900"/>
          </a:xfrm>
          <a:custGeom>
            <a:avLst/>
            <a:gdLst/>
            <a:ahLst/>
            <a:cxnLst/>
            <a:rect l="0" t="0" r="r" b="b"/>
            <a:pathLst>
              <a:path w="402" h="2536">
                <a:moveTo>
                  <a:pt x="402" y="2536"/>
                </a:moveTo>
                <a:lnTo>
                  <a:pt x="387" y="2536"/>
                </a:lnTo>
                <a:lnTo>
                  <a:pt x="387" y="2311"/>
                </a:lnTo>
                <a:lnTo>
                  <a:pt x="0" y="1925"/>
                </a:lnTo>
                <a:lnTo>
                  <a:pt x="0" y="0"/>
                </a:lnTo>
                <a:lnTo>
                  <a:pt x="15" y="0"/>
                </a:lnTo>
                <a:lnTo>
                  <a:pt x="15" y="1916"/>
                </a:lnTo>
                <a:lnTo>
                  <a:pt x="402" y="2302"/>
                </a:lnTo>
                <a:lnTo>
                  <a:pt x="402" y="253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Freeform 39">
            <a:extLst>
              <a:ext uri="{FF2B5EF4-FFF2-40B4-BE49-F238E27FC236}">
                <a16:creationId xmlns:a16="http://schemas.microsoft.com/office/drawing/2014/main" id="{462F26A6-4F94-4138-B06E-D21577F5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23963" y="1382712"/>
            <a:ext cx="142875" cy="476250"/>
          </a:xfrm>
          <a:custGeom>
            <a:avLst/>
            <a:gdLst/>
            <a:ahLst/>
            <a:cxnLst/>
            <a:rect l="0" t="0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Freeform 40">
            <a:extLst>
              <a:ext uri="{FF2B5EF4-FFF2-40B4-BE49-F238E27FC236}">
                <a16:creationId xmlns:a16="http://schemas.microsoft.com/office/drawing/2014/main" id="{9341EF29-B556-4071-BCF9-4B7F6861A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00163" y="1849437"/>
            <a:ext cx="109538" cy="107950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Freeform 43">
            <a:extLst>
              <a:ext uri="{FF2B5EF4-FFF2-40B4-BE49-F238E27FC236}">
                <a16:creationId xmlns:a16="http://schemas.microsoft.com/office/drawing/2014/main" id="{8BA3A283-2B8A-4D96-9475-D1AB57925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2166937"/>
            <a:ext cx="114300" cy="452438"/>
          </a:xfrm>
          <a:custGeom>
            <a:avLst/>
            <a:gdLst/>
            <a:ahLst/>
            <a:cxnLst/>
            <a:rect l="0" t="0" r="r" b="b"/>
            <a:pathLst>
              <a:path w="72" h="285">
                <a:moveTo>
                  <a:pt x="6" y="285"/>
                </a:moveTo>
                <a:lnTo>
                  <a:pt x="0" y="276"/>
                </a:lnTo>
                <a:lnTo>
                  <a:pt x="60" y="216"/>
                </a:lnTo>
                <a:lnTo>
                  <a:pt x="60" y="0"/>
                </a:lnTo>
                <a:lnTo>
                  <a:pt x="72" y="0"/>
                </a:lnTo>
                <a:lnTo>
                  <a:pt x="72" y="222"/>
                </a:lnTo>
                <a:lnTo>
                  <a:pt x="6" y="28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Freeform 44">
            <a:extLst>
              <a:ext uri="{FF2B5EF4-FFF2-40B4-BE49-F238E27FC236}">
                <a16:creationId xmlns:a16="http://schemas.microsoft.com/office/drawing/2014/main" id="{F5C9FA6C-E21F-4FFA-95E4-8540D3CE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388" y="2066924"/>
            <a:ext cx="109538" cy="109538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41">
            <a:extLst>
              <a:ext uri="{FF2B5EF4-FFF2-40B4-BE49-F238E27FC236}">
                <a16:creationId xmlns:a16="http://schemas.microsoft.com/office/drawing/2014/main" id="{7BF0BCDB-EB66-4C02-ADD9-CFCBB48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80988" y="3417887"/>
            <a:ext cx="142875" cy="474663"/>
          </a:xfrm>
          <a:custGeom>
            <a:avLst/>
            <a:gdLst/>
            <a:ahLst/>
            <a:cxnLst/>
            <a:rect l="0" t="0" r="r" b="b"/>
            <a:pathLst>
              <a:path w="90" h="299">
                <a:moveTo>
                  <a:pt x="12" y="299"/>
                </a:moveTo>
                <a:lnTo>
                  <a:pt x="0" y="299"/>
                </a:lnTo>
                <a:lnTo>
                  <a:pt x="0" y="80"/>
                </a:lnTo>
                <a:lnTo>
                  <a:pt x="81" y="0"/>
                </a:lnTo>
                <a:lnTo>
                  <a:pt x="90" y="8"/>
                </a:lnTo>
                <a:lnTo>
                  <a:pt x="12" y="83"/>
                </a:lnTo>
                <a:lnTo>
                  <a:pt x="12" y="299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Freeform 42">
            <a:extLst>
              <a:ext uri="{FF2B5EF4-FFF2-40B4-BE49-F238E27FC236}">
                <a16:creationId xmlns:a16="http://schemas.microsoft.com/office/drawing/2014/main" id="{4A36DA92-B724-405F-8D6E-70D836B4C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8125" y="3883024"/>
            <a:ext cx="109538" cy="109538"/>
          </a:xfrm>
          <a:custGeom>
            <a:avLst/>
            <a:gdLst/>
            <a:ahLst/>
            <a:cxnLst/>
            <a:rect l="0" t="0" r="r" b="b"/>
            <a:pathLst>
              <a:path w="23" h="23">
                <a:moveTo>
                  <a:pt x="11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2"/>
                </a:cubicBezTo>
                <a:cubicBezTo>
                  <a:pt x="23" y="18"/>
                  <a:pt x="17" y="23"/>
                  <a:pt x="11" y="23"/>
                </a:cubicBezTo>
                <a:close/>
                <a:moveTo>
                  <a:pt x="11" y="4"/>
                </a:moveTo>
                <a:cubicBezTo>
                  <a:pt x="7" y="4"/>
                  <a:pt x="4" y="8"/>
                  <a:pt x="4" y="12"/>
                </a:cubicBezTo>
                <a:cubicBezTo>
                  <a:pt x="4" y="16"/>
                  <a:pt x="7" y="19"/>
                  <a:pt x="11" y="19"/>
                </a:cubicBezTo>
                <a:cubicBezTo>
                  <a:pt x="15" y="19"/>
                  <a:pt x="19" y="16"/>
                  <a:pt x="19" y="12"/>
                </a:cubicBezTo>
                <a:cubicBezTo>
                  <a:pt x="19" y="8"/>
                  <a:pt x="15" y="4"/>
                  <a:pt x="11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9">
            <a:extLst>
              <a:ext uri="{FF2B5EF4-FFF2-40B4-BE49-F238E27FC236}">
                <a16:creationId xmlns:a16="http://schemas.microsoft.com/office/drawing/2014/main" id="{CA53E94F-8E79-4CCF-A1A7-9E72C9008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3375" y="4481512"/>
            <a:ext cx="190500" cy="190500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Freeform 57">
            <a:extLst>
              <a:ext uri="{FF2B5EF4-FFF2-40B4-BE49-F238E27FC236}">
                <a16:creationId xmlns:a16="http://schemas.microsoft.com/office/drawing/2014/main" id="{EDE18F07-2CE5-4A31-B1D0-4848CAE9F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4825" y="9524"/>
            <a:ext cx="233363" cy="5103813"/>
          </a:xfrm>
          <a:custGeom>
            <a:avLst/>
            <a:gdLst/>
            <a:ahLst/>
            <a:cxnLst/>
            <a:rect l="0" t="0" r="r" b="b"/>
            <a:pathLst>
              <a:path w="147" h="3215">
                <a:moveTo>
                  <a:pt x="132" y="3215"/>
                </a:moveTo>
                <a:lnTo>
                  <a:pt x="129" y="2754"/>
                </a:lnTo>
                <a:lnTo>
                  <a:pt x="0" y="1901"/>
                </a:lnTo>
                <a:lnTo>
                  <a:pt x="0" y="0"/>
                </a:lnTo>
                <a:lnTo>
                  <a:pt x="15" y="0"/>
                </a:lnTo>
                <a:lnTo>
                  <a:pt x="15" y="1898"/>
                </a:lnTo>
                <a:lnTo>
                  <a:pt x="144" y="2754"/>
                </a:lnTo>
                <a:lnTo>
                  <a:pt x="147" y="3215"/>
                </a:lnTo>
                <a:lnTo>
                  <a:pt x="132" y="3215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Freeform 38">
            <a:extLst>
              <a:ext uri="{FF2B5EF4-FFF2-40B4-BE49-F238E27FC236}">
                <a16:creationId xmlns:a16="http://schemas.microsoft.com/office/drawing/2014/main" id="{DA0E1DD3-7A66-49BD-9A1E-F068EA1C9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36375" y="4867275"/>
            <a:ext cx="188913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90" name="Freeform 58">
            <a:extLst>
              <a:ext uri="{FF2B5EF4-FFF2-40B4-BE49-F238E27FC236}">
                <a16:creationId xmlns:a16="http://schemas.microsoft.com/office/drawing/2014/main" id="{5F662122-F02C-472E-A7B8-6AD2620B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3413" y="5103812"/>
            <a:ext cx="185738" cy="185738"/>
          </a:xfrm>
          <a:custGeom>
            <a:avLst/>
            <a:gdLst/>
            <a:ahLst/>
            <a:cxnLst/>
            <a:rect l="0" t="0" r="r" b="b"/>
            <a:pathLst>
              <a:path w="39" h="39">
                <a:moveTo>
                  <a:pt x="20" y="39"/>
                </a:moveTo>
                <a:cubicBezTo>
                  <a:pt x="9" y="39"/>
                  <a:pt x="0" y="30"/>
                  <a:pt x="0" y="19"/>
                </a:cubicBezTo>
                <a:cubicBezTo>
                  <a:pt x="0" y="9"/>
                  <a:pt x="9" y="0"/>
                  <a:pt x="20" y="0"/>
                </a:cubicBezTo>
                <a:cubicBezTo>
                  <a:pt x="30" y="0"/>
                  <a:pt x="39" y="9"/>
                  <a:pt x="39" y="19"/>
                </a:cubicBezTo>
                <a:cubicBezTo>
                  <a:pt x="39" y="30"/>
                  <a:pt x="30" y="39"/>
                  <a:pt x="20" y="39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19"/>
                </a:cubicBezTo>
                <a:cubicBezTo>
                  <a:pt x="4" y="28"/>
                  <a:pt x="11" y="35"/>
                  <a:pt x="20" y="35"/>
                </a:cubicBezTo>
                <a:cubicBezTo>
                  <a:pt x="28" y="35"/>
                  <a:pt x="35" y="28"/>
                  <a:pt x="35" y="19"/>
                </a:cubicBezTo>
                <a:cubicBezTo>
                  <a:pt x="35" y="11"/>
                  <a:pt x="28" y="4"/>
                  <a:pt x="20" y="4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Freeform 35">
            <a:extLst>
              <a:ext uri="{FF2B5EF4-FFF2-40B4-BE49-F238E27FC236}">
                <a16:creationId xmlns:a16="http://schemas.microsoft.com/office/drawing/2014/main" id="{F5176C2C-2531-4972-8CA5-AD4345DD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31600" y="5694363"/>
            <a:ext cx="298450" cy="1154113"/>
          </a:xfrm>
          <a:custGeom>
            <a:avLst/>
            <a:gdLst/>
            <a:ahLst/>
            <a:cxnLst/>
            <a:rect l="0" t="0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94" name="Freeform 39">
            <a:extLst>
              <a:ext uri="{FF2B5EF4-FFF2-40B4-BE49-F238E27FC236}">
                <a16:creationId xmlns:a16="http://schemas.microsoft.com/office/drawing/2014/main" id="{1B2C1427-51A3-4C63-81C6-818ED79A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41112" y="5046663"/>
            <a:ext cx="307975" cy="1801813"/>
          </a:xfrm>
          <a:custGeom>
            <a:avLst/>
            <a:gdLst/>
            <a:ahLst/>
            <a:cxnLst/>
            <a:rect l="0" t="0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96" name="Freeform 36">
            <a:extLst>
              <a:ext uri="{FF2B5EF4-FFF2-40B4-BE49-F238E27FC236}">
                <a16:creationId xmlns:a16="http://schemas.microsoft.com/office/drawing/2014/main" id="{79BB6982-5CDE-4FB3-AA5B-9DD01C0DF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72900" y="5551488"/>
            <a:ext cx="157163" cy="155575"/>
          </a:xfrm>
          <a:custGeom>
            <a:avLst/>
            <a:gdLst/>
            <a:ahLst/>
            <a:cxnLst/>
            <a:rect l="0" t="0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98" name="Freeform 40">
            <a:extLst>
              <a:ext uri="{FF2B5EF4-FFF2-40B4-BE49-F238E27FC236}">
                <a16:creationId xmlns:a16="http://schemas.microsoft.com/office/drawing/2014/main" id="{79EB5FF1-9612-4F5B-AEDD-3402A68FB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49100" y="6416675"/>
            <a:ext cx="190500" cy="188913"/>
          </a:xfrm>
          <a:custGeom>
            <a:avLst/>
            <a:gdLst/>
            <a:ahLst/>
            <a:cxnLst/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0" name="Rectangle 41">
            <a:extLst>
              <a:ext uri="{FF2B5EF4-FFF2-40B4-BE49-F238E27FC236}">
                <a16:creationId xmlns:a16="http://schemas.microsoft.com/office/drawing/2014/main" id="{8CA38435-4E7B-43AE-B289-81A035FB9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39587" y="6596063"/>
            <a:ext cx="23813" cy="252413"/>
          </a:xfrm>
          <a:prstGeom prst="rect">
            <a:avLst/>
          </a:prstGeom>
          <a:solidFill>
            <a:schemeClr val="bg2">
              <a:lumMod val="40000"/>
              <a:lumOff val="60000"/>
              <a:alpha val="80000"/>
            </a:schemeClr>
          </a:solidFill>
          <a:ln>
            <a:solidFill>
              <a:schemeClr val="tx2">
                <a:alpha val="7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487C7-36A9-9121-4DE4-C08275CAA830}"/>
              </a:ext>
            </a:extLst>
          </p:cNvPr>
          <p:cNvSpPr txBox="1"/>
          <p:nvPr/>
        </p:nvSpPr>
        <p:spPr>
          <a:xfrm>
            <a:off x="1828801" y="562768"/>
            <a:ext cx="8911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WHAT DOES THE WATER TELL US, ABOUT US?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7025C-4E8F-F0F0-1CC5-2C5D2B7FDCBB}"/>
              </a:ext>
            </a:extLst>
          </p:cNvPr>
          <p:cNvSpPr txBox="1"/>
          <p:nvPr/>
        </p:nvSpPr>
        <p:spPr>
          <a:xfrm>
            <a:off x="2119313" y="2042210"/>
            <a:ext cx="84296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EXPLANATORY</a:t>
            </a:r>
          </a:p>
          <a:p>
            <a:endParaRPr lang="en-US" sz="2800" b="1" dirty="0"/>
          </a:p>
          <a:p>
            <a:r>
              <a:rPr lang="en-US" sz="2800" b="1" dirty="0"/>
              <a:t>RELATIVELY STRONG CORRELATION</a:t>
            </a:r>
          </a:p>
          <a:p>
            <a:endParaRPr lang="en-US" sz="2800" b="1" dirty="0"/>
          </a:p>
          <a:p>
            <a:r>
              <a:rPr lang="en-US" sz="2800" b="1" dirty="0"/>
              <a:t>SEASONALITY</a:t>
            </a:r>
          </a:p>
          <a:p>
            <a:endParaRPr lang="en-US" sz="2800" b="1" dirty="0"/>
          </a:p>
          <a:p>
            <a:r>
              <a:rPr lang="en-US" sz="2800" b="1" dirty="0"/>
              <a:t>VACCINE  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228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usy highway above water">
            <a:extLst>
              <a:ext uri="{FF2B5EF4-FFF2-40B4-BE49-F238E27FC236}">
                <a16:creationId xmlns:a16="http://schemas.microsoft.com/office/drawing/2014/main" id="{F8C990FE-6A2F-0600-41E4-2EEB0F7660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5709" r="-1" b="-1"/>
          <a:stretch/>
        </p:blipFill>
        <p:spPr>
          <a:xfrm>
            <a:off x="0" y="-14277"/>
            <a:ext cx="12188932" cy="685799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graph of green bars&#10;&#10;Description automatically generated">
            <a:extLst>
              <a:ext uri="{FF2B5EF4-FFF2-40B4-BE49-F238E27FC236}">
                <a16:creationId xmlns:a16="http://schemas.microsoft.com/office/drawing/2014/main" id="{2B6C1878-9B9F-9C5F-8B8B-91F2A1C99F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39" t="7981" r="9203" b="2050"/>
          <a:stretch/>
        </p:blipFill>
        <p:spPr>
          <a:xfrm>
            <a:off x="788724" y="172026"/>
            <a:ext cx="7402355" cy="300959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82EE4FD8-C3CF-D546-D384-4D8F3727B2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59" t="7968" r="9165" b="5586"/>
          <a:stretch/>
        </p:blipFill>
        <p:spPr>
          <a:xfrm>
            <a:off x="777571" y="3454466"/>
            <a:ext cx="7401657" cy="30819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D9ADC-3B32-31D6-AF8D-57E6F954D875}"/>
              </a:ext>
            </a:extLst>
          </p:cNvPr>
          <p:cNvSpPr txBox="1"/>
          <p:nvPr/>
        </p:nvSpPr>
        <p:spPr>
          <a:xfrm>
            <a:off x="8627820" y="597277"/>
            <a:ext cx="29820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 COVID CASES BY STATE </a:t>
            </a:r>
          </a:p>
          <a:p>
            <a:pPr algn="ctr"/>
            <a:r>
              <a:rPr lang="en-US" sz="2400" b="1" dirty="0"/>
              <a:t>OCTOBER 2021- MARCH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8A4B0-C72B-1009-462E-A4BB804BE290}"/>
              </a:ext>
            </a:extLst>
          </p:cNvPr>
          <p:cNvSpPr txBox="1"/>
          <p:nvPr/>
        </p:nvSpPr>
        <p:spPr>
          <a:xfrm>
            <a:off x="8062372" y="3883024"/>
            <a:ext cx="4062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 ANTIGENS IN WASTEWATER BY STATE</a:t>
            </a:r>
          </a:p>
          <a:p>
            <a:pPr algn="ctr"/>
            <a:r>
              <a:rPr lang="en-US" sz="2400" b="1" dirty="0"/>
              <a:t>OCTOBER 2021- </a:t>
            </a:r>
          </a:p>
          <a:p>
            <a:pPr algn="ctr"/>
            <a:r>
              <a:rPr lang="en-US" sz="2400" b="1" dirty="0"/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385488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759</TotalTime>
  <Words>353</Words>
  <Application>Microsoft Macintosh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Slack-Lato</vt:lpstr>
      <vt:lpstr>Arial</vt:lpstr>
      <vt:lpstr>Tw Cen MT</vt:lpstr>
      <vt:lpstr>Circuit</vt:lpstr>
      <vt:lpstr>A RIVER RUNS THROUGH </vt:lpstr>
      <vt:lpstr>PowerPoint Presentation</vt:lpstr>
      <vt:lpstr>The devil is in the detail  An antigen is a molecule or particle that is a foreign substance to the body, binds to an antibody and causes an immune response.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Dana Leifert</dc:creator>
  <cp:lastModifiedBy>Dana Leifert</cp:lastModifiedBy>
  <cp:revision>14</cp:revision>
  <dcterms:created xsi:type="dcterms:W3CDTF">2024-09-30T18:33:38Z</dcterms:created>
  <dcterms:modified xsi:type="dcterms:W3CDTF">2024-10-07T21:04:04Z</dcterms:modified>
</cp:coreProperties>
</file>